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1pPr>
    <a:lvl2pPr marL="0" marR="0" indent="2286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2pPr>
    <a:lvl3pPr marL="0" marR="0" indent="4572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3pPr>
    <a:lvl4pPr marL="0" marR="0" indent="6858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4pPr>
    <a:lvl5pPr marL="0" marR="0" indent="9144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5pPr>
    <a:lvl6pPr marL="0" marR="0" indent="11430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6pPr>
    <a:lvl7pPr marL="0" marR="0" indent="13716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7pPr>
    <a:lvl8pPr marL="0" marR="0" indent="16002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8pPr>
    <a:lvl9pPr marL="0" marR="0" indent="18288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"/>
        <a:ea typeface="Iowan Old Style"/>
        <a:cs typeface="Iowan Old Style"/>
        <a:sym typeface="Iowan Old Sty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Iowan Old Style"/>
          <a:ea typeface="Iowan Old Style"/>
          <a:cs typeface="Iowan Old Styl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BCBCB">
              <a:alpha val="25000"/>
            </a:srgbClr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36000"/>
            </a:srgbClr>
          </a:solidFill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solidFill>
                <a:srgbClr val="EBEBE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-522454"/>
              <a:satOff val="1153"/>
              <a:lumOff val="13444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Iowan Old Style"/>
          <a:ea typeface="Iowan Old Style"/>
          <a:cs typeface="Iowan Old Style"/>
        </a:font>
        <a:schemeClr val="accent2">
          <a:satOff val="-3676"/>
          <a:lumOff val="-12171"/>
        </a:schemeClr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8A861">
              <a:alpha val="27000"/>
            </a:srgbClr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solidFill>
            <a:srgbClr val="8F9541">
              <a:alpha val="75000"/>
            </a:srgbClr>
          </a:solidFill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chemeClr val="accent2">
          <a:satOff val="-3676"/>
          <a:lumOff val="-12171"/>
        </a:schemeClr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508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solidFill>
            <a:srgbClr val="8F9541">
              <a:alpha val="75000"/>
            </a:srgb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Iowan Old Style"/>
          <a:ea typeface="Iowan Old Style"/>
          <a:cs typeface="Iowan Old Styl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8A861">
              <a:alpha val="27000"/>
            </a:srgbClr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solidFill>
                <a:srgbClr val="FFFDEF"/>
              </a:solidFill>
              <a:prstDash val="solid"/>
              <a:miter lim="400000"/>
            </a:ln>
          </a:left>
          <a:right>
            <a:ln w="12700" cap="flat">
              <a:solidFill>
                <a:srgbClr val="FFFDEF"/>
              </a:solidFill>
              <a:prstDash val="solid"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>
          <a:latin typeface="Iowan Old Style"/>
          <a:ea typeface="Iowan Old Style"/>
          <a:cs typeface="Iowan Old Styl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BCBCB">
              <a:alpha val="36000"/>
            </a:srgbClr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33BA23B1-9221-436E-865A-0063620EA4FD}" styleName="">
    <a:tblBg/>
    <a:wholeTbl>
      <a:tcTxStyle b="off" i="off">
        <a:font>
          <a:latin typeface="Iowan Old Style"/>
          <a:ea typeface="Iowan Old Style"/>
          <a:cs typeface="Iowan Old Styl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25000"/>
            </a:srgbClr>
          </a:solidFill>
        </a:fill>
      </a:tcStyle>
    </a:wholeTbl>
    <a:band2H>
      <a:tcTxStyle b="def" i="def"/>
      <a:tcStyle>
        <a:tcBdr/>
        <a:fill>
          <a:solidFill>
            <a:srgbClr val="AEAEAE">
              <a:alpha val="25000"/>
            </a:srgbClr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797B80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25000"/>
            </a:srgbClr>
          </a:solidFill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1504B">
              <a:alpha val="80000"/>
            </a:srgbClr>
          </a:solidFill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1504B">
              <a:alpha val="80000"/>
            </a:srgb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Iowan Old Style"/>
          <a:ea typeface="Iowan Old Style"/>
          <a:cs typeface="Iowan Old Styl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5C5C5C"/>
              </a:solidFill>
              <a:prstDash val="solid"/>
              <a:miter lim="400000"/>
            </a:ln>
          </a:right>
          <a:top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"/>
          <a:ea typeface="DIN Alternate"/>
          <a:cs typeface="DIN Alternate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6" name="Shape 12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"/>
          <p:cNvSpPr/>
          <p:nvPr>
            <p:ph type="body" sz="quarter" idx="13"/>
          </p:nvPr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2" name="Title Text"/>
          <p:cNvSpPr txBox="1"/>
          <p:nvPr>
            <p:ph type="title"/>
          </p:nvPr>
        </p:nvSpPr>
        <p:spPr>
          <a:xfrm>
            <a:off x="571500" y="571500"/>
            <a:ext cx="11861800" cy="5181600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3" name="Body Level One…"/>
          <p:cNvSpPr txBox="1"/>
          <p:nvPr>
            <p:ph type="body" sz="half" idx="1"/>
          </p:nvPr>
        </p:nvSpPr>
        <p:spPr>
          <a:xfrm>
            <a:off x="571500" y="5676900"/>
            <a:ext cx="11861800" cy="32639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1pPr>
            <a:lvl2pPr marL="0" indent="22860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2pPr>
            <a:lvl3pPr marL="0" indent="45720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3pPr>
            <a:lvl4pPr marL="0" indent="68580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4pPr>
            <a:lvl5pPr marL="0" indent="91440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12088552" y="9189156"/>
            <a:ext cx="309365" cy="3429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“"/>
          <p:cNvSpPr txBox="1"/>
          <p:nvPr/>
        </p:nvSpPr>
        <p:spPr>
          <a:xfrm>
            <a:off x="508000" y="1771650"/>
            <a:ext cx="1697832" cy="317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ct val="80000"/>
              </a:lnSpc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1" i="0" spc="0" sz="21000">
                <a:solidFill>
                  <a:srgbClr val="E4E4E4"/>
                </a:solidFill>
                <a:latin typeface="Baskerville"/>
                <a:ea typeface="Baskerville"/>
                <a:cs typeface="Baskerville"/>
                <a:sym typeface="Baskerville"/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02" name="Type a quote here."/>
          <p:cNvSpPr txBox="1"/>
          <p:nvPr>
            <p:ph type="body" sz="quarter" idx="13"/>
          </p:nvPr>
        </p:nvSpPr>
        <p:spPr>
          <a:xfrm>
            <a:off x="1943100" y="3870536"/>
            <a:ext cx="10490200" cy="9398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spcBef>
                <a:spcPts val="1600"/>
              </a:spcBef>
              <a:buSzTx/>
              <a:buFontTx/>
              <a:buNone/>
              <a:defRPr sz="4800">
                <a:solidFill>
                  <a:srgbClr val="747676"/>
                </a:solidFill>
              </a:defRPr>
            </a:lvl1pPr>
          </a:lstStyle>
          <a:p>
            <a:pPr/>
            <a:r>
              <a:t>Type a quote here.</a:t>
            </a:r>
          </a:p>
        </p:txBody>
      </p:sp>
      <p:sp>
        <p:nvSpPr>
          <p:cNvPr id="103" name="-Johnny Appleseed"/>
          <p:cNvSpPr txBox="1"/>
          <p:nvPr>
            <p:ph type="body" sz="quarter" idx="14"/>
          </p:nvPr>
        </p:nvSpPr>
        <p:spPr>
          <a:xfrm>
            <a:off x="1943100" y="7772400"/>
            <a:ext cx="10490200" cy="939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r">
              <a:lnSpc>
                <a:spcPct val="70000"/>
              </a:lnSpc>
              <a:spcBef>
                <a:spcPts val="1600"/>
              </a:spcBef>
              <a:buSzTx/>
              <a:buFontTx/>
              <a:buNone/>
              <a:defRPr i="1" sz="4800">
                <a:solidFill>
                  <a:srgbClr val="6B6D6D"/>
                </a:solidFill>
              </a:defRPr>
            </a:lvl1pPr>
          </a:lstStyle>
          <a:p>
            <a:pPr/>
            <a:r>
              <a:t>-Johnny Appleseed</a:t>
            </a:r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BCBCB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Rectangle"/>
          <p:cNvSpPr/>
          <p:nvPr>
            <p:ph type="body" sz="half" idx="14"/>
          </p:nvPr>
        </p:nvSpPr>
        <p:spPr>
          <a:xfrm>
            <a:off x="0" y="5422900"/>
            <a:ext cx="13004800" cy="3606800"/>
          </a:xfrm>
          <a:prstGeom prst="rect">
            <a:avLst/>
          </a:prstGeom>
          <a:solidFill>
            <a:srgbClr val="FFFFFF"/>
          </a:solidFill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buSzTx/>
              <a:buFontTx/>
              <a:buNone/>
              <a:defRPr sz="2400">
                <a:latin typeface="DIN Alternate"/>
                <a:ea typeface="DIN Alternate"/>
                <a:cs typeface="DIN Alternate"/>
                <a:sym typeface="DIN Alternate"/>
              </a:defRPr>
            </a:pPr>
          </a:p>
        </p:txBody>
      </p:sp>
      <p:sp>
        <p:nvSpPr>
          <p:cNvPr id="23" name="Line"/>
          <p:cNvSpPr/>
          <p:nvPr>
            <p:ph type="body" sz="quarter" idx="15"/>
          </p:nvPr>
        </p:nvSpPr>
        <p:spPr>
          <a:xfrm flipV="1">
            <a:off x="571500" y="7619996"/>
            <a:ext cx="11874500" cy="4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4" name="Title Text"/>
          <p:cNvSpPr txBox="1"/>
          <p:nvPr>
            <p:ph type="title"/>
          </p:nvPr>
        </p:nvSpPr>
        <p:spPr>
          <a:xfrm>
            <a:off x="571500" y="5562600"/>
            <a:ext cx="11861800" cy="2209800"/>
          </a:xfrm>
          <a:prstGeom prst="rect">
            <a:avLst/>
          </a:prstGeom>
        </p:spPr>
        <p:txBody>
          <a:bodyPr anchor="b"/>
          <a:lstStyle>
            <a:lvl1pPr algn="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5" name="Body Level One…"/>
          <p:cNvSpPr txBox="1"/>
          <p:nvPr>
            <p:ph type="body" sz="quarter" idx="1"/>
          </p:nvPr>
        </p:nvSpPr>
        <p:spPr>
          <a:xfrm>
            <a:off x="571500" y="7670800"/>
            <a:ext cx="11861800" cy="1231900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1pPr>
            <a:lvl2pPr marL="0" indent="2286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2pPr>
            <a:lvl3pPr marL="0" indent="4572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3pPr>
            <a:lvl4pPr marL="0" indent="6858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4pPr>
            <a:lvl5pPr marL="0" indent="9144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/>
          <p:nvPr>
            <p:ph type="sldNum" sz="quarter" idx="2"/>
          </p:nvPr>
        </p:nvSpPr>
        <p:spPr>
          <a:xfrm>
            <a:off x="12092513" y="9194800"/>
            <a:ext cx="309365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BCBCB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/>
          <p:nvPr>
            <p:ph type="title"/>
          </p:nvPr>
        </p:nvSpPr>
        <p:spPr>
          <a:xfrm>
            <a:off x="571500" y="571500"/>
            <a:ext cx="11861800" cy="5181600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4" name="Slide Number"/>
          <p:cNvSpPr txBox="1"/>
          <p:nvPr>
            <p:ph type="sldNum" sz="quarter" idx="2"/>
          </p:nvPr>
        </p:nvSpPr>
        <p:spPr>
          <a:xfrm>
            <a:off x="12083465" y="9189156"/>
            <a:ext cx="309365" cy="3429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Image"/>
          <p:cNvSpPr/>
          <p:nvPr>
            <p:ph type="pic" idx="13"/>
          </p:nvPr>
        </p:nvSpPr>
        <p:spPr>
          <a:xfrm>
            <a:off x="7531100" y="0"/>
            <a:ext cx="54737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42" name="Line"/>
          <p:cNvSpPr/>
          <p:nvPr>
            <p:ph type="body" sz="quarter" idx="14"/>
          </p:nvPr>
        </p:nvSpPr>
        <p:spPr>
          <a:xfrm flipV="1">
            <a:off x="571500" y="7619998"/>
            <a:ext cx="645160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3" name="Title Text"/>
          <p:cNvSpPr txBox="1"/>
          <p:nvPr>
            <p:ph type="title"/>
          </p:nvPr>
        </p:nvSpPr>
        <p:spPr>
          <a:xfrm>
            <a:off x="571500" y="571500"/>
            <a:ext cx="6451600" cy="7213600"/>
          </a:xfrm>
          <a:prstGeom prst="rect">
            <a:avLst/>
          </a:prstGeom>
        </p:spPr>
        <p:txBody>
          <a:bodyPr anchor="b"/>
          <a:lstStyle>
            <a:lvl1pPr algn="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4" name="Body Level One…"/>
          <p:cNvSpPr txBox="1"/>
          <p:nvPr>
            <p:ph type="body" sz="quarter" idx="1"/>
          </p:nvPr>
        </p:nvSpPr>
        <p:spPr>
          <a:xfrm>
            <a:off x="571500" y="7670800"/>
            <a:ext cx="6451600" cy="1358900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1pPr>
            <a:lvl2pPr marL="0" indent="2286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2pPr>
            <a:lvl3pPr marL="0" indent="4572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3pPr>
            <a:lvl4pPr marL="0" indent="6858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4pPr>
            <a:lvl5pPr marL="0" indent="9144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xfrm>
            <a:off x="12092513" y="9194800"/>
            <a:ext cx="309365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BCBCB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Line"/>
          <p:cNvSpPr/>
          <p:nvPr>
            <p:ph type="body" sz="quarter" idx="13"/>
          </p:nvPr>
        </p:nvSpPr>
        <p:spPr>
          <a:xfrm>
            <a:off x="571500" y="1574800"/>
            <a:ext cx="11861800" cy="0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Line"/>
          <p:cNvSpPr/>
          <p:nvPr>
            <p:ph type="body" sz="quarter" idx="13"/>
          </p:nvPr>
        </p:nvSpPr>
        <p:spPr>
          <a:xfrm>
            <a:off x="571500" y="1574800"/>
            <a:ext cx="11861800" cy="0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Image"/>
          <p:cNvSpPr/>
          <p:nvPr>
            <p:ph type="pic" idx="13"/>
          </p:nvPr>
        </p:nvSpPr>
        <p:spPr>
          <a:xfrm>
            <a:off x="0" y="0"/>
            <a:ext cx="64389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72" name="Line"/>
          <p:cNvSpPr/>
          <p:nvPr>
            <p:ph type="body" sz="quarter" idx="14"/>
          </p:nvPr>
        </p:nvSpPr>
        <p:spPr>
          <a:xfrm>
            <a:off x="7023100" y="1574800"/>
            <a:ext cx="5397500" cy="0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3" name="Title Text"/>
          <p:cNvSpPr txBox="1"/>
          <p:nvPr>
            <p:ph type="title"/>
          </p:nvPr>
        </p:nvSpPr>
        <p:spPr>
          <a:xfrm>
            <a:off x="7023100" y="723900"/>
            <a:ext cx="5397500" cy="7239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4" name="Body Level One…"/>
          <p:cNvSpPr txBox="1"/>
          <p:nvPr>
            <p:ph type="body" sz="half" idx="1"/>
          </p:nvPr>
        </p:nvSpPr>
        <p:spPr>
          <a:xfrm>
            <a:off x="7023100" y="1803400"/>
            <a:ext cx="5397500" cy="7226300"/>
          </a:xfrm>
          <a:prstGeom prst="rect">
            <a:avLst/>
          </a:prstGeom>
        </p:spPr>
        <p:txBody>
          <a:bodyPr/>
          <a:lstStyle>
            <a:lvl1pPr marL="406400" indent="-406400">
              <a:defRPr sz="2800"/>
            </a:lvl1pPr>
            <a:lvl2pPr marL="812800" indent="-406400">
              <a:defRPr sz="2800"/>
            </a:lvl2pPr>
            <a:lvl3pPr marL="1219200" indent="-406400">
              <a:defRPr sz="2800"/>
            </a:lvl3pPr>
            <a:lvl4pPr marL="1625600" indent="-406400">
              <a:defRPr sz="2800"/>
            </a:lvl4pPr>
            <a:lvl5pPr marL="2032000" indent="-406400"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Image"/>
          <p:cNvSpPr/>
          <p:nvPr>
            <p:ph type="pic" idx="13"/>
          </p:nvPr>
        </p:nvSpPr>
        <p:spPr>
          <a:xfrm>
            <a:off x="571500" y="571500"/>
            <a:ext cx="7429500" cy="7315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1" name="Image"/>
          <p:cNvSpPr/>
          <p:nvPr>
            <p:ph type="pic" sz="quarter" idx="14"/>
          </p:nvPr>
        </p:nvSpPr>
        <p:spPr>
          <a:xfrm>
            <a:off x="8128000" y="571500"/>
            <a:ext cx="4305300" cy="359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2" name="Image"/>
          <p:cNvSpPr/>
          <p:nvPr>
            <p:ph type="pic" sz="quarter" idx="15"/>
          </p:nvPr>
        </p:nvSpPr>
        <p:spPr>
          <a:xfrm>
            <a:off x="8128000" y="4292600"/>
            <a:ext cx="4305300" cy="359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571500" y="8051800"/>
            <a:ext cx="11861800" cy="13335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400"/>
              </a:spcBef>
              <a:buSzTx/>
              <a:buFontTx/>
              <a:buNone/>
              <a:defRPr i="1" spc="28" sz="2800"/>
            </a:lvl1pPr>
            <a:lvl2pPr marL="0" indent="228600">
              <a:spcBef>
                <a:spcPts val="1400"/>
              </a:spcBef>
              <a:buSzTx/>
              <a:buFontTx/>
              <a:buNone/>
              <a:defRPr i="1" spc="28" sz="2800"/>
            </a:lvl2pPr>
            <a:lvl3pPr marL="0" indent="457200">
              <a:spcBef>
                <a:spcPts val="1400"/>
              </a:spcBef>
              <a:buSzTx/>
              <a:buFontTx/>
              <a:buNone/>
              <a:defRPr i="1" spc="28" sz="2800"/>
            </a:lvl3pPr>
            <a:lvl4pPr marL="0" indent="685800">
              <a:spcBef>
                <a:spcPts val="1400"/>
              </a:spcBef>
              <a:buSzTx/>
              <a:buFontTx/>
              <a:buNone/>
              <a:defRPr i="1" spc="28" sz="2800"/>
            </a:lvl4pPr>
            <a:lvl5pPr marL="0" indent="914400">
              <a:spcBef>
                <a:spcPts val="1400"/>
              </a:spcBef>
              <a:buSzTx/>
              <a:buFontTx/>
              <a:buNone/>
              <a:defRPr i="1" spc="28"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571500" y="723900"/>
            <a:ext cx="11861800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571500" y="1803400"/>
            <a:ext cx="11861800" cy="722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81047" y="9194800"/>
            <a:ext cx="309365" cy="342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spcBef>
                <a:spcPts val="0"/>
              </a:spcBef>
              <a:defRPr i="0" spc="0" sz="1600">
                <a:solidFill>
                  <a:srgbClr val="747676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1pPr>
      <a:lvl2pPr marL="0" marR="0" indent="2286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2pPr>
      <a:lvl3pPr marL="0" marR="0" indent="4572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3pPr>
      <a:lvl4pPr marL="0" marR="0" indent="6858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4pPr>
      <a:lvl5pPr marL="0" marR="0" indent="9144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5pPr>
      <a:lvl6pPr marL="0" marR="0" indent="11430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6pPr>
      <a:lvl7pPr marL="0" marR="0" indent="13716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7pPr>
      <a:lvl8pPr marL="0" marR="0" indent="16002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8pPr>
      <a:lvl9pPr marL="0" marR="0" indent="18288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Condensed"/>
        </a:defRPr>
      </a:lvl9pPr>
    </p:titleStyle>
    <p:bodyStyle>
      <a:lvl1pPr marL="4699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ln>
            <a:noFill/>
          </a:ln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1pPr>
      <a:lvl2pPr marL="9398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ln>
            <a:noFill/>
          </a:ln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2pPr>
      <a:lvl3pPr marL="14097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ln>
            <a:noFill/>
          </a:ln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3pPr>
      <a:lvl4pPr marL="18796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ln>
            <a:noFill/>
          </a:ln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4pPr>
      <a:lvl5pPr marL="23495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ln>
            <a:noFill/>
          </a:ln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5pPr>
      <a:lvl6pPr marL="28194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ln>
            <a:noFill/>
          </a:ln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6pPr>
      <a:lvl7pPr marL="32893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ln>
            <a:noFill/>
          </a:ln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7pPr>
      <a:lvl8pPr marL="37592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ln>
            <a:noFill/>
          </a:ln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8pPr>
      <a:lvl9pPr marL="42291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ln>
            <a:noFill/>
          </a:ln>
          <a:solidFill>
            <a:srgbClr val="5C5C5C"/>
          </a:solidFill>
          <a:uFillTx/>
          <a:latin typeface="Iowan Old Style"/>
          <a:ea typeface="Iowan Old Style"/>
          <a:cs typeface="Iowan Old Style"/>
          <a:sym typeface="Iowan Old Style"/>
        </a:defRPr>
      </a:lvl9pPr>
    </p:bodyStyle>
    <p:otherStyle>
      <a:lvl1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1pPr>
      <a:lvl2pPr marL="0" marR="0" indent="2286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2pPr>
      <a:lvl3pPr marL="0" marR="0" indent="4572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3pPr>
      <a:lvl4pPr marL="0" marR="0" indent="6858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4pPr>
      <a:lvl5pPr marL="0" marR="0" indent="9144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5pPr>
      <a:lvl6pPr marL="0" marR="0" indent="11430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6pPr>
      <a:lvl7pPr marL="0" marR="0" indent="13716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7pPr>
      <a:lvl8pPr marL="0" marR="0" indent="16002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8pPr>
      <a:lvl9pPr marL="0" marR="0" indent="18288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e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buteykoclinic.com/the-buteyko-method/" TargetMode="External"/><Relationship Id="rId3" Type="http://schemas.openxmlformats.org/officeDocument/2006/relationships/hyperlink" Target="https://buteykoclinic.com/crookedteeth/" TargetMode="External"/><Relationship Id="rId4" Type="http://schemas.openxmlformats.org/officeDocument/2006/relationships/hyperlink" Target="https://www.drlouiseolivertherapeuticlifecoaching.com/podcast-information" TargetMode="Externa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buteykoclinic.com/crookedteeth/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Line"/>
          <p:cNvSpPr/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29" name="Catching your breath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Catching your breath</a:t>
            </a:r>
          </a:p>
        </p:txBody>
      </p:sp>
      <p:sp>
        <p:nvSpPr>
          <p:cNvPr id="130" name="Venetia Young…"/>
          <p:cNvSpPr txBox="1"/>
          <p:nvPr>
            <p:ph type="subTitle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Venetia Young</a:t>
            </a:r>
          </a:p>
          <a:p>
            <a:pPr/>
            <a:r>
              <a:t>Shelley Murphy</a:t>
            </a:r>
          </a:p>
          <a:p>
            <a:pPr/>
            <a:r>
              <a:t>Temple Sowerby Medical Practice</a:t>
            </a:r>
          </a:p>
        </p:txBody>
      </p:sp>
      <p:pic>
        <p:nvPicPr>
          <p:cNvPr id="131" name="Venetia Young.png" descr="Venetia Young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97901" y="5753219"/>
            <a:ext cx="2838156" cy="35983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Line"/>
          <p:cNvSpPr/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8" name="ADUL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3305">
              <a:spcBef>
                <a:spcPts val="2100"/>
              </a:spcBef>
              <a:defRPr sz="4836"/>
            </a:lvl1pPr>
          </a:lstStyle>
          <a:p>
            <a:pPr/>
            <a:r>
              <a:t>ADULTS</a:t>
            </a:r>
          </a:p>
        </p:txBody>
      </p:sp>
      <p:sp>
        <p:nvSpPr>
          <p:cNvPr id="169" name="Back Pai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Back Pain </a:t>
            </a:r>
          </a:p>
          <a:p>
            <a:pPr/>
            <a:r>
              <a:t>Diabetes </a:t>
            </a:r>
          </a:p>
          <a:p>
            <a:pPr/>
            <a:r>
              <a:t>Panic attacks, anxiety and depression, bipolar </a:t>
            </a:r>
          </a:p>
          <a:p>
            <a:pPr/>
            <a:r>
              <a:t>Menopause</a:t>
            </a:r>
          </a:p>
          <a:p>
            <a:pPr/>
            <a:r>
              <a:t>COPD</a:t>
            </a:r>
          </a:p>
          <a:p>
            <a:pPr/>
            <a:r>
              <a:t>Asthma</a:t>
            </a:r>
          </a:p>
          <a:p>
            <a:pPr/>
            <a:r>
              <a:t>Chronic pain </a:t>
            </a:r>
          </a:p>
          <a:p>
            <a:pPr/>
            <a:r>
              <a:t>High BP</a:t>
            </a:r>
          </a:p>
          <a:p>
            <a:pPr/>
            <a:r>
              <a:t>Chronic hyperventilation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Line"/>
          <p:cNvSpPr/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72" name="NOSE and Mouth breat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3305">
              <a:spcBef>
                <a:spcPts val="2100"/>
              </a:spcBef>
              <a:defRPr sz="4836"/>
            </a:lvl1pPr>
          </a:lstStyle>
          <a:p>
            <a:pPr/>
            <a:r>
              <a:t>NOSE and Mouth breathing</a:t>
            </a:r>
          </a:p>
        </p:txBody>
      </p:sp>
      <p:sp>
        <p:nvSpPr>
          <p:cNvPr id="173" name="Cyclists improve timing simply by changing to nasal breath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Cyclists improve timing simply by changing to nasal breathing</a:t>
            </a:r>
          </a:p>
          <a:p>
            <a:pPr/>
            <a:r>
              <a:t>Animals only mouth breathe when sick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Line"/>
          <p:cNvSpPr/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76" name="Is this making sense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3305">
              <a:spcBef>
                <a:spcPts val="2100"/>
              </a:spcBef>
              <a:defRPr sz="4836"/>
            </a:lvl1pPr>
          </a:lstStyle>
          <a:p>
            <a:pPr/>
            <a:r>
              <a:t>Is this making sense?</a:t>
            </a:r>
          </a:p>
        </p:txBody>
      </p:sp>
      <p:sp>
        <p:nvSpPr>
          <p:cNvPr id="177" name="Around your tables what struck you most about the stress cycle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Around your tables what struck you most about the stress cycle?</a:t>
            </a:r>
          </a:p>
          <a:p>
            <a:pPr/>
            <a:r>
              <a:t>What isn’t clear yet?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Line"/>
          <p:cNvSpPr/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0" name="Biomechanics of breat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3305">
              <a:spcBef>
                <a:spcPts val="2100"/>
              </a:spcBef>
              <a:defRPr sz="4836"/>
            </a:lvl1pPr>
          </a:lstStyle>
          <a:p>
            <a:pPr/>
            <a:r>
              <a:t>Biomechanics of breathing</a:t>
            </a:r>
          </a:p>
        </p:txBody>
      </p:sp>
      <p:pic>
        <p:nvPicPr>
          <p:cNvPr id="181" name="respiratory-system-n.webp" descr="respiratory-system-n.webp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71026" y="1926158"/>
            <a:ext cx="9144001" cy="6858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Line"/>
          <p:cNvSpPr/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4" name="CHEMISTRY of breat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3305">
              <a:spcBef>
                <a:spcPts val="2100"/>
              </a:spcBef>
              <a:defRPr sz="4836"/>
            </a:lvl1pPr>
          </a:lstStyle>
          <a:p>
            <a:pPr/>
            <a:r>
              <a:t>CHEMISTRY of breathing</a:t>
            </a:r>
          </a:p>
        </p:txBody>
      </p:sp>
      <p:sp>
        <p:nvSpPr>
          <p:cNvPr id="185" name="Oxyge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Oxygen </a:t>
            </a:r>
          </a:p>
          <a:p>
            <a:pPr/>
            <a:r>
              <a:t>Carbon dioxide </a:t>
            </a:r>
          </a:p>
          <a:p>
            <a:pPr/>
            <a:r>
              <a:t>Bohr effect </a:t>
            </a:r>
          </a:p>
          <a:p>
            <a:pPr/>
            <a:r>
              <a:t>Nitric oxide, nasal breathing, humming</a:t>
            </a:r>
          </a:p>
          <a:p>
            <a:pPr/>
            <a:r>
              <a:t>Calcium</a:t>
            </a:r>
          </a:p>
          <a:p>
            <a:pPr/>
            <a:r>
              <a:t>Magnesium</a:t>
            </a:r>
          </a:p>
          <a:p>
            <a:pPr/>
            <a:r>
              <a:t>Biomechanics: nasal airway, throat, lungs, diaphragm, intercostal muscles </a:t>
            </a:r>
          </a:p>
          <a:p>
            <a:pPr/>
            <a:r>
              <a:t>Control pause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Line"/>
          <p:cNvSpPr/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8" name="Autonomic nervous system - 7/11 breat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3305">
              <a:spcBef>
                <a:spcPts val="2100"/>
              </a:spcBef>
              <a:defRPr sz="4836"/>
            </a:lvl1pPr>
          </a:lstStyle>
          <a:p>
            <a:pPr/>
            <a:r>
              <a:t>Autonomic nervous system - 7/11 breathing</a:t>
            </a:r>
          </a:p>
        </p:txBody>
      </p:sp>
      <p:sp>
        <p:nvSpPr>
          <p:cNvPr id="189" name="Sympathetic - adrenaline - active…"/>
          <p:cNvSpPr txBox="1"/>
          <p:nvPr>
            <p:ph type="body" idx="1"/>
          </p:nvPr>
        </p:nvSpPr>
        <p:spPr>
          <a:xfrm>
            <a:off x="995840" y="1809750"/>
            <a:ext cx="11861801" cy="7226301"/>
          </a:xfrm>
          <a:prstGeom prst="rect">
            <a:avLst/>
          </a:prstGeom>
        </p:spPr>
        <p:txBody>
          <a:bodyPr/>
          <a:lstStyle/>
          <a:p>
            <a:pPr/>
            <a:r>
              <a:t>Sympathetic - adrenaline - active</a:t>
            </a:r>
          </a:p>
          <a:p>
            <a:pPr/>
            <a:r>
              <a:t>Parasympathetic -calming</a:t>
            </a:r>
          </a:p>
          <a:p>
            <a:pPr/>
            <a:r>
              <a:rPr b="1"/>
              <a:t>Vagus nerve</a:t>
            </a:r>
            <a:r>
              <a:t> innervation</a:t>
            </a:r>
          </a:p>
          <a:p>
            <a:pPr>
              <a:defRPr b="1"/>
            </a:pPr>
            <a:r>
              <a:t>7/11 breathing </a:t>
            </a:r>
          </a:p>
          <a:p>
            <a:pPr/>
            <a:r>
              <a:t>Heart rate variability </a:t>
            </a:r>
          </a:p>
          <a:p>
            <a:pPr/>
          </a:p>
          <a:p>
            <a:pPr/>
            <a:r>
              <a:t>Let’s have a practice 7/11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Line"/>
          <p:cNvSpPr/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92" name="Flight fight and freez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3305">
              <a:spcBef>
                <a:spcPts val="2100"/>
              </a:spcBef>
              <a:defRPr sz="4836"/>
            </a:lvl1pPr>
          </a:lstStyle>
          <a:p>
            <a:pPr/>
            <a:r>
              <a:t>Flight fight and freeze</a:t>
            </a:r>
          </a:p>
        </p:txBody>
      </p:sp>
      <p:sp>
        <p:nvSpPr>
          <p:cNvPr id="193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94" name="gazelle.jpeg" descr="gazell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15559" y="2571311"/>
            <a:ext cx="7212079" cy="579851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Line"/>
          <p:cNvSpPr/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97" name="The brain and breat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3305">
              <a:spcBef>
                <a:spcPts val="2100"/>
              </a:spcBef>
              <a:defRPr sz="4836"/>
            </a:lvl1pPr>
          </a:lstStyle>
          <a:p>
            <a:pPr/>
            <a:r>
              <a:t>The brain and breathing</a:t>
            </a:r>
          </a:p>
        </p:txBody>
      </p:sp>
      <p:sp>
        <p:nvSpPr>
          <p:cNvPr id="198" name="Amygdala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Amygdala</a:t>
            </a:r>
          </a:p>
          <a:p>
            <a:pPr/>
            <a:r>
              <a:t>Hippompus</a:t>
            </a:r>
          </a:p>
          <a:p>
            <a:pPr/>
            <a:r>
              <a:t>Limbic system</a:t>
            </a:r>
          </a:p>
          <a:p>
            <a:pPr>
              <a:defRPr b="1"/>
            </a:pPr>
            <a:r>
              <a:t>Carbon dioxide monitoring centre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Line"/>
          <p:cNvSpPr/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01" name="breathing patter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3305">
              <a:spcBef>
                <a:spcPts val="2100"/>
              </a:spcBef>
              <a:defRPr sz="4836"/>
            </a:lvl1pPr>
          </a:lstStyle>
          <a:p>
            <a:pPr/>
            <a:r>
              <a:t> breathing patterns</a:t>
            </a:r>
          </a:p>
        </p:txBody>
      </p:sp>
      <p:sp>
        <p:nvSpPr>
          <p:cNvPr id="202" name="7/11 breath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7/11 breathing</a:t>
            </a:r>
          </a:p>
          <a:p>
            <a:pPr/>
            <a:r>
              <a:t>Small breath holds - panic attacks</a:t>
            </a:r>
          </a:p>
          <a:p>
            <a:pPr/>
            <a:r>
              <a:t>Breathing around a square - army and navy - 4444 - relaxed alertness </a:t>
            </a:r>
          </a:p>
          <a:p>
            <a:pPr/>
            <a:r>
              <a:t>Sat nam</a:t>
            </a:r>
          </a:p>
          <a:p>
            <a:pPr/>
            <a:r>
              <a:t>Humming on out breath - Bee breath</a:t>
            </a:r>
          </a:p>
          <a:p>
            <a:pPr/>
            <a:r>
              <a:t>Coherent breathing - Tibetan bells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Line"/>
          <p:cNvSpPr/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05" name="Breathing and yo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3305">
              <a:spcBef>
                <a:spcPts val="2100"/>
              </a:spcBef>
              <a:defRPr sz="4836"/>
            </a:lvl1pPr>
          </a:lstStyle>
          <a:p>
            <a:pPr/>
            <a:r>
              <a:t>Breathing and you</a:t>
            </a:r>
          </a:p>
        </p:txBody>
      </p:sp>
      <p:sp>
        <p:nvSpPr>
          <p:cNvPr id="206" name="Before day begins…"/>
          <p:cNvSpPr txBox="1"/>
          <p:nvPr>
            <p:ph type="body" idx="1"/>
          </p:nvPr>
        </p:nvSpPr>
        <p:spPr>
          <a:xfrm>
            <a:off x="147159" y="1701800"/>
            <a:ext cx="11861801" cy="7226300"/>
          </a:xfrm>
          <a:prstGeom prst="rect">
            <a:avLst/>
          </a:prstGeom>
        </p:spPr>
        <p:txBody>
          <a:bodyPr/>
          <a:lstStyle/>
          <a:p>
            <a:pPr marL="437006" indent="-437006" defTabSz="543305">
              <a:spcBef>
                <a:spcPts val="1600"/>
              </a:spcBef>
              <a:defRPr sz="2976"/>
            </a:pPr>
          </a:p>
          <a:p>
            <a:pPr marL="437006" indent="-437006" defTabSz="543305">
              <a:spcBef>
                <a:spcPts val="1600"/>
              </a:spcBef>
              <a:defRPr sz="2976"/>
            </a:pPr>
            <a:r>
              <a:t>Before day begins</a:t>
            </a:r>
          </a:p>
          <a:p>
            <a:pPr marL="437006" indent="-437006" defTabSz="543305">
              <a:spcBef>
                <a:spcPts val="1600"/>
              </a:spcBef>
              <a:defRPr sz="2976"/>
            </a:pPr>
            <a:r>
              <a:t>Before opening emails</a:t>
            </a:r>
          </a:p>
          <a:p>
            <a:pPr marL="437006" indent="-437006" defTabSz="543305">
              <a:spcBef>
                <a:spcPts val="1600"/>
              </a:spcBef>
              <a:defRPr sz="2976"/>
            </a:pPr>
            <a:r>
              <a:t>Before going home</a:t>
            </a:r>
          </a:p>
          <a:p>
            <a:pPr marL="437006" indent="-437006" defTabSz="543305">
              <a:spcBef>
                <a:spcPts val="1600"/>
              </a:spcBef>
              <a:defRPr sz="2976"/>
            </a:pPr>
            <a:r>
              <a:t>Before exercise</a:t>
            </a:r>
          </a:p>
          <a:p>
            <a:pPr marL="437006" indent="-437006" defTabSz="543305">
              <a:spcBef>
                <a:spcPts val="1600"/>
              </a:spcBef>
              <a:defRPr sz="2976"/>
            </a:pPr>
            <a:r>
              <a:t>Before sleep</a:t>
            </a:r>
          </a:p>
          <a:p>
            <a:pPr marL="437006" indent="-437006" defTabSz="543305">
              <a:spcBef>
                <a:spcPts val="1600"/>
              </a:spcBef>
              <a:defRPr sz="2976"/>
            </a:pPr>
            <a:r>
              <a:t>Singing </a:t>
            </a:r>
          </a:p>
          <a:p>
            <a:pPr marL="437006" indent="-437006" defTabSz="543305">
              <a:spcBef>
                <a:spcPts val="1600"/>
              </a:spcBef>
              <a:defRPr sz="2976"/>
            </a:pPr>
          </a:p>
          <a:p>
            <a:pPr marL="437006" indent="-437006" defTabSz="543305">
              <a:spcBef>
                <a:spcPts val="1600"/>
              </a:spcBef>
              <a:defRPr sz="2976"/>
            </a:pPr>
            <a:r>
              <a:t>Thich Nat Hanh and Plum village, France</a:t>
            </a:r>
          </a:p>
          <a:p>
            <a:pPr marL="437006" indent="-437006" defTabSz="543305">
              <a:spcBef>
                <a:spcPts val="1600"/>
              </a:spcBef>
              <a:defRPr sz="2976"/>
            </a:pPr>
            <a:r>
              <a:t>What will be your breathing plan?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Line"/>
          <p:cNvSpPr/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4" name="Welcome to breathing worksho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3305">
              <a:spcBef>
                <a:spcPts val="2100"/>
              </a:spcBef>
              <a:defRPr sz="4836"/>
            </a:lvl1pPr>
          </a:lstStyle>
          <a:p>
            <a:pPr/>
            <a:r>
              <a:t>Welcome to breathing workshop</a:t>
            </a:r>
          </a:p>
        </p:txBody>
      </p:sp>
      <p:sp>
        <p:nvSpPr>
          <p:cNvPr id="135" name="Understand the subtle effect of breathing on all bodily functi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Understand the subtle effect of breathing on all bodily functions</a:t>
            </a:r>
          </a:p>
          <a:p>
            <a:pPr/>
            <a:r>
              <a:t>Understand Oxygen, Carbon dioxide, Nitric Oxide, Magnesium in the body</a:t>
            </a:r>
          </a:p>
          <a:p>
            <a:pPr/>
            <a:r>
              <a:t>Autonomic nervous system - adrenaline, the vagus nerve and flight fight and freeze</a:t>
            </a:r>
          </a:p>
          <a:p>
            <a:pPr/>
            <a:r>
              <a:t>Nasal breathing</a:t>
            </a:r>
          </a:p>
          <a:p>
            <a:pPr/>
            <a:r>
              <a:t>Learn how to breathe differently for symptom control</a:t>
            </a:r>
          </a:p>
          <a:p>
            <a:pPr/>
            <a:r>
              <a:t>Effective breathing for yourself, so that you feel better and more confident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Line"/>
          <p:cNvSpPr/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09" name="Questions anD nexT step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3305">
              <a:spcBef>
                <a:spcPts val="2100"/>
              </a:spcBef>
              <a:defRPr sz="4836"/>
            </a:lvl1pPr>
          </a:lstStyle>
          <a:p>
            <a:pPr/>
            <a:r>
              <a:t>Questions anD nexT steps</a:t>
            </a:r>
          </a:p>
        </p:txBody>
      </p:sp>
      <p:sp>
        <p:nvSpPr>
          <p:cNvPr id="210" name="Questionnair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  <a:p>
            <a:pPr/>
            <a:r>
              <a:t>Questionnaire</a:t>
            </a:r>
          </a:p>
          <a:p>
            <a:pPr/>
            <a:r>
              <a:t>Practice and notice</a:t>
            </a:r>
          </a:p>
          <a:p>
            <a:pPr/>
            <a:r>
              <a:t>Meet in a month</a:t>
            </a:r>
          </a:p>
          <a:p>
            <a:pPr/>
            <a:r>
              <a:t>And then?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Line"/>
          <p:cNvSpPr/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13" name="Learning for inquisitive min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3305">
              <a:spcBef>
                <a:spcPts val="2100"/>
              </a:spcBef>
              <a:defRPr sz="4836"/>
            </a:lvl1pPr>
          </a:lstStyle>
          <a:p>
            <a:pPr/>
            <a:r>
              <a:t>Learning for inquisitive minds</a:t>
            </a:r>
          </a:p>
        </p:txBody>
      </p:sp>
      <p:sp>
        <p:nvSpPr>
          <p:cNvPr id="214" name="James Nestor: Breath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James Nestor: Breath</a:t>
            </a:r>
          </a:p>
          <a:p>
            <a:pPr/>
            <a:r>
              <a:t>Patrick McKeown: The Breathing Cure and the Oxygen Advantage</a:t>
            </a:r>
          </a:p>
          <a:p>
            <a:pPr/>
            <a:r>
              <a:rPr u="sng">
                <a:hlinkClick r:id="rId2" invalidUrl="" action="" tgtFrame="" tooltip="" history="1" highlightClick="0" endSnd="0"/>
              </a:rPr>
              <a:t>https://buteykoclinic.com/the-buteyko-method/</a:t>
            </a:r>
          </a:p>
          <a:p>
            <a:pPr/>
            <a:r>
              <a:rPr u="sng">
                <a:hlinkClick r:id="rId3" invalidUrl="" action="" tgtFrame="" tooltip="" history="1" highlightClick="0" endSnd="0"/>
              </a:rPr>
              <a:t>https://buteykoclinic.com/crookedteeth/</a:t>
            </a:r>
          </a:p>
          <a:p>
            <a:pPr/>
            <a:r>
              <a:t>Dr Louise Oliver - GP and breath coach</a:t>
            </a:r>
          </a:p>
          <a:p>
            <a:pPr/>
            <a:r>
              <a:rPr u="sng">
                <a:hlinkClick r:id="rId4" invalidUrl="" action="" tgtFrame="" tooltip="" history="1" highlightClick="0" endSnd="0"/>
              </a:rPr>
              <a:t>https://www.drlouiseolivertherapeuticlifecoaching.com/podcast-information</a:t>
            </a:r>
          </a:p>
          <a:p>
            <a:pPr/>
            <a:r>
              <a:t>Neil Tranter: the Buteyko method  https://www.youtube.com/watch?v=ZZvgKzySOgU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Line"/>
          <p:cNvSpPr/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8" name="Venetia You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3305">
              <a:spcBef>
                <a:spcPts val="2100"/>
              </a:spcBef>
              <a:defRPr sz="4836"/>
            </a:lvl1pPr>
          </a:lstStyle>
          <a:p>
            <a:pPr/>
            <a:r>
              <a:t>Venetia Young</a:t>
            </a:r>
          </a:p>
        </p:txBody>
      </p:sp>
      <p:sp>
        <p:nvSpPr>
          <p:cNvPr id="139" name="Childhood asthma…"/>
          <p:cNvSpPr txBox="1"/>
          <p:nvPr>
            <p:ph type="body" idx="1"/>
          </p:nvPr>
        </p:nvSpPr>
        <p:spPr>
          <a:xfrm>
            <a:off x="1270000" y="1416050"/>
            <a:ext cx="11861800" cy="7226300"/>
          </a:xfrm>
          <a:prstGeom prst="rect">
            <a:avLst/>
          </a:prstGeom>
        </p:spPr>
        <p:txBody>
          <a:bodyPr/>
          <a:lstStyle/>
          <a:p>
            <a:pPr marL="418211" indent="-418211" defTabSz="519937">
              <a:spcBef>
                <a:spcPts val="1600"/>
              </a:spcBef>
              <a:defRPr sz="2848"/>
            </a:pPr>
            <a:r>
              <a:t>Childhood asthma</a:t>
            </a:r>
          </a:p>
          <a:p>
            <a:pPr marL="418211" indent="-418211" defTabSz="519937">
              <a:spcBef>
                <a:spcPts val="1600"/>
              </a:spcBef>
              <a:defRPr sz="2848"/>
            </a:pPr>
            <a:r>
              <a:t>7/11 breathing 20 years as GP.   Stress flowchart</a:t>
            </a:r>
          </a:p>
          <a:p>
            <a:pPr marL="418211" indent="-418211" defTabSz="519937">
              <a:spcBef>
                <a:spcPts val="1600"/>
              </a:spcBef>
              <a:defRPr sz="2848"/>
            </a:pPr>
            <a:r>
              <a:t>James Nestor - Breath </a:t>
            </a:r>
          </a:p>
          <a:p>
            <a:pPr marL="418211" indent="-418211" defTabSz="519937">
              <a:spcBef>
                <a:spcPts val="1600"/>
              </a:spcBef>
              <a:defRPr sz="2848"/>
            </a:pPr>
            <a:r>
              <a:t>Research on slow breathing and cognitive function</a:t>
            </a:r>
          </a:p>
          <a:p>
            <a:pPr marL="418211" indent="-418211" defTabSz="519937">
              <a:spcBef>
                <a:spcPts val="1600"/>
              </a:spcBef>
              <a:defRPr sz="2848"/>
            </a:pPr>
            <a:r>
              <a:t>COVID Feb and Sept 2023</a:t>
            </a:r>
          </a:p>
          <a:p>
            <a:pPr marL="418211" indent="-418211" defTabSz="519937">
              <a:spcBef>
                <a:spcPts val="1600"/>
              </a:spcBef>
              <a:defRPr sz="2848"/>
            </a:pPr>
            <a:r>
              <a:t>Buteyko coaching: Control pause score. Many small breath holds, breathe less, coherent breathing, humming on out breath. (McKeown) </a:t>
            </a:r>
          </a:p>
          <a:p>
            <a:pPr marL="418211" indent="-418211" defTabSz="519937">
              <a:spcBef>
                <a:spcPts val="1600"/>
              </a:spcBef>
              <a:defRPr sz="2848"/>
            </a:pPr>
            <a:r>
              <a:t>Mouth v nasal breathing: snoring, sleep apnoea, Mouth taping- Myotape</a:t>
            </a:r>
          </a:p>
          <a:p>
            <a:pPr marL="418211" indent="-418211" defTabSz="519937">
              <a:spcBef>
                <a:spcPts val="1600"/>
              </a:spcBef>
              <a:defRPr sz="2848"/>
            </a:pPr>
            <a:r>
              <a:t>Buteyko training 2024 with Patrick McKeown in Ireland</a:t>
            </a:r>
          </a:p>
          <a:p>
            <a:pPr marL="418211" indent="-418211" defTabSz="519937">
              <a:spcBef>
                <a:spcPts val="1600"/>
              </a:spcBef>
              <a:defRPr sz="2848"/>
            </a:pPr>
            <a:r>
              <a:t>Asthma and Chronic hyperventilation. Post natal depression x2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Line"/>
          <p:cNvSpPr/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2" name="Shelley Murph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3305">
              <a:spcBef>
                <a:spcPts val="2100"/>
              </a:spcBef>
              <a:defRPr sz="4836"/>
            </a:lvl1pPr>
          </a:lstStyle>
          <a:p>
            <a:pPr/>
            <a:r>
              <a:t>Shelley Murphy</a:t>
            </a:r>
          </a:p>
        </p:txBody>
      </p:sp>
      <p:sp>
        <p:nvSpPr>
          <p:cNvPr id="143" name="Practised yoga 20+ year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Practised yoga 20+ years </a:t>
            </a:r>
          </a:p>
          <a:p>
            <a:pPr/>
            <a:r>
              <a:t>Body, mind and movement all important</a:t>
            </a:r>
          </a:p>
          <a:p>
            <a:pPr/>
            <a:r>
              <a:t>Covid pandemic - yoga and breathwork twice daily</a:t>
            </a:r>
          </a:p>
          <a:p>
            <a:pPr/>
            <a:r>
              <a:t>Qualified as Breathwork coach 2023</a:t>
            </a:r>
          </a:p>
          <a:p>
            <a:pPr/>
            <a:r>
              <a:t>Power of the breath to help so many people</a:t>
            </a:r>
          </a:p>
          <a:p>
            <a:pPr/>
            <a:r>
              <a:t>Started using yoga for back pain, and then breathwork for anxiety and panic attacks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Line"/>
          <p:cNvSpPr/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6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543305">
              <a:spcBef>
                <a:spcPts val="2100"/>
              </a:spcBef>
              <a:defRPr sz="4836"/>
            </a:pPr>
          </a:p>
        </p:txBody>
      </p:sp>
      <p:sp>
        <p:nvSpPr>
          <p:cNvPr id="147" name="How was your breathing on the way here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How was your breathing on the way here?</a:t>
            </a:r>
          </a:p>
          <a:p>
            <a:pPr/>
          </a:p>
          <a:p>
            <a:pPr/>
            <a:r>
              <a:t>How is it now?</a:t>
            </a:r>
          </a:p>
          <a:p>
            <a:pPr/>
          </a:p>
          <a:p>
            <a:pPr/>
            <a:r>
              <a:t>3 breaths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Line"/>
          <p:cNvSpPr/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0" name="Controlling the body on its journe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3305">
              <a:spcBef>
                <a:spcPts val="2100"/>
              </a:spcBef>
              <a:defRPr sz="4836"/>
            </a:lvl1pPr>
          </a:lstStyle>
          <a:p>
            <a:pPr/>
            <a:r>
              <a:t>Controlling the body on its journey</a:t>
            </a:r>
          </a:p>
        </p:txBody>
      </p:sp>
      <p:sp>
        <p:nvSpPr>
          <p:cNvPr id="151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 </a:t>
            </a:r>
          </a:p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 </a:t>
            </a:r>
          </a:p>
        </p:txBody>
      </p:sp>
      <p:pic>
        <p:nvPicPr>
          <p:cNvPr id="152" name="horses and carriage.pdf" descr="horses and carri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94775" y="-2171353"/>
            <a:ext cx="9943218" cy="1407090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Line"/>
          <p:cNvSpPr/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5" name="Charles 7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3305">
              <a:spcBef>
                <a:spcPts val="2100"/>
              </a:spcBef>
              <a:defRPr sz="4836"/>
            </a:lvl1pPr>
          </a:lstStyle>
          <a:p>
            <a:pPr/>
            <a:r>
              <a:t>Charles 72</a:t>
            </a:r>
          </a:p>
        </p:txBody>
      </p:sp>
      <p:sp>
        <p:nvSpPr>
          <p:cNvPr id="156" name="Panic attack or a heart attack?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Panic attack or a heart attack?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Line"/>
          <p:cNvSpPr/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9" name="Managing adrenaline and cortiso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3305">
              <a:spcBef>
                <a:spcPts val="2100"/>
              </a:spcBef>
              <a:defRPr sz="4836"/>
            </a:lvl1pPr>
          </a:lstStyle>
          <a:p>
            <a:pPr/>
            <a:r>
              <a:t>Managing adrenaline and cortisol</a:t>
            </a:r>
          </a:p>
        </p:txBody>
      </p:sp>
      <p:sp>
        <p:nvSpPr>
          <p:cNvPr id="160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6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55700" y="1238250"/>
            <a:ext cx="10693400" cy="7556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Line"/>
          <p:cNvSpPr/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4" name="CHILDREN, Young people and breathing"/>
          <p:cNvSpPr txBox="1"/>
          <p:nvPr>
            <p:ph type="title"/>
          </p:nvPr>
        </p:nvSpPr>
        <p:spPr>
          <a:xfrm>
            <a:off x="409252" y="730250"/>
            <a:ext cx="11861801" cy="723901"/>
          </a:xfrm>
          <a:prstGeom prst="rect">
            <a:avLst/>
          </a:prstGeom>
        </p:spPr>
        <p:txBody>
          <a:bodyPr/>
          <a:lstStyle>
            <a:lvl1pPr defTabSz="543305">
              <a:spcBef>
                <a:spcPts val="2100"/>
              </a:spcBef>
              <a:defRPr sz="4836"/>
            </a:lvl1pPr>
          </a:lstStyle>
          <a:p>
            <a:pPr/>
            <a:r>
              <a:t>CHILDREN, Young people and breathing</a:t>
            </a:r>
          </a:p>
        </p:txBody>
      </p:sp>
      <p:sp>
        <p:nvSpPr>
          <p:cNvPr id="165" name="2 year old and nappy chang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37006" indent="-437006" defTabSz="543305">
              <a:spcBef>
                <a:spcPts val="1600"/>
              </a:spcBef>
              <a:defRPr sz="2976"/>
            </a:pPr>
          </a:p>
          <a:p>
            <a:pPr marL="437006" indent="-437006" defTabSz="543305">
              <a:spcBef>
                <a:spcPts val="1600"/>
              </a:spcBef>
              <a:defRPr sz="2976"/>
            </a:pPr>
            <a:r>
              <a:t>2 year old and nappy changing</a:t>
            </a:r>
          </a:p>
          <a:p>
            <a:pPr marL="437006" indent="-437006" defTabSz="543305">
              <a:spcBef>
                <a:spcPts val="1600"/>
              </a:spcBef>
              <a:defRPr sz="2976"/>
            </a:pPr>
            <a:r>
              <a:t>Asthma in 16 year old - context </a:t>
            </a:r>
          </a:p>
          <a:p>
            <a:pPr marL="437006" indent="-437006" defTabSz="543305">
              <a:spcBef>
                <a:spcPts val="1600"/>
              </a:spcBef>
              <a:defRPr sz="2976"/>
            </a:pPr>
            <a:r>
              <a:t>Is it asthma? 50% hyperventilate </a:t>
            </a:r>
          </a:p>
          <a:p>
            <a:pPr marL="437006" indent="-437006" defTabSz="543305">
              <a:spcBef>
                <a:spcPts val="1600"/>
              </a:spcBef>
              <a:defRPr sz="2976"/>
            </a:pPr>
            <a:r>
              <a:t>Mouth-breathing 50% (more boys than girls)</a:t>
            </a:r>
          </a:p>
          <a:p>
            <a:pPr marL="437006" indent="-437006" defTabSz="543305">
              <a:spcBef>
                <a:spcPts val="1600"/>
              </a:spcBef>
              <a:defRPr sz="2976"/>
            </a:pPr>
            <a:r>
              <a:t>Learning ability, behaviour and psychological well-being</a:t>
            </a:r>
          </a:p>
          <a:p>
            <a:pPr marL="437006" indent="-437006" defTabSz="543305">
              <a:spcBef>
                <a:spcPts val="1600"/>
              </a:spcBef>
              <a:defRPr sz="2976"/>
            </a:pPr>
            <a:r>
              <a:t>Daytime tiredness</a:t>
            </a:r>
          </a:p>
          <a:p>
            <a:pPr marL="437006" indent="-437006" defTabSz="543305">
              <a:spcBef>
                <a:spcPts val="1600"/>
              </a:spcBef>
              <a:defRPr sz="2976"/>
            </a:pPr>
            <a:r>
              <a:t>Changes in face and teeth</a:t>
            </a:r>
          </a:p>
          <a:p>
            <a:pPr marL="437006" indent="-437006" defTabSz="543305">
              <a:spcBef>
                <a:spcPts val="1600"/>
              </a:spcBef>
              <a:defRPr sz="2976"/>
            </a:pPr>
          </a:p>
          <a:p>
            <a:pPr marL="437006" indent="-437006" defTabSz="543305">
              <a:spcBef>
                <a:spcPts val="1600"/>
              </a:spcBef>
              <a:defRPr sz="2976"/>
            </a:pPr>
            <a:r>
              <a:rPr u="sng">
                <a:hlinkClick r:id="rId2" invalidUrl="" action="" tgtFrame="" tooltip="" history="1" highlightClick="0" endSnd="0"/>
              </a:rPr>
              <a:t>https://buteykoclinic.com/crookedteeth/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New_Template9">
  <a:themeElements>
    <a:clrScheme name="New_Template9">
      <a:dk1>
        <a:srgbClr val="5C5C5C"/>
      </a:dk1>
      <a:lt1>
        <a:srgbClr val="FFFFFF"/>
      </a:lt1>
      <a:dk2>
        <a:srgbClr val="5C5C5C"/>
      </a:dk2>
      <a:lt2>
        <a:srgbClr val="CBCBCB"/>
      </a:lt2>
      <a:accent1>
        <a:srgbClr val="80989C"/>
      </a:accent1>
      <a:accent2>
        <a:srgbClr val="A8AB65"/>
      </a:accent2>
      <a:accent3>
        <a:srgbClr val="CBAC69"/>
      </a:accent3>
      <a:accent4>
        <a:srgbClr val="CF7330"/>
      </a:accent4>
      <a:accent5>
        <a:srgbClr val="B44C34"/>
      </a:accent5>
      <a:accent6>
        <a:srgbClr val="8C869B"/>
      </a:accent6>
      <a:hlink>
        <a:srgbClr val="0000FF"/>
      </a:hlink>
      <a:folHlink>
        <a:srgbClr val="FF00FF"/>
      </a:folHlink>
    </a:clrScheme>
    <a:fontScheme name="New_Template9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522454"/>
            <a:satOff val="1153"/>
            <a:lumOff val="13444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DIN Alternate"/>
            <a:ea typeface="DIN Alternate"/>
            <a:cs typeface="DIN Alternate"/>
            <a:sym typeface="DIN Alternat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747676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1400"/>
          </a:spcBef>
          <a:spcAft>
            <a:spcPts val="0"/>
          </a:spcAft>
          <a:buClrTx/>
          <a:buSzTx/>
          <a:buFontTx/>
          <a:buNone/>
          <a:tabLst/>
          <a:defRPr b="0" baseline="0" cap="none" i="1" spc="28" strike="noStrike" sz="2800" u="none" kumimoji="0" normalizeH="0">
            <a:ln>
              <a:noFill/>
            </a:ln>
            <a:solidFill>
              <a:srgbClr val="5C5C5C"/>
            </a:solidFill>
            <a:effectLst/>
            <a:uFillTx/>
            <a:latin typeface="Iowan Old Style"/>
            <a:ea typeface="Iowan Old Style"/>
            <a:cs typeface="Iowan Old Style"/>
            <a:sym typeface="Iowan Old Sty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9">
  <a:themeElements>
    <a:clrScheme name="New_Template9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80989C"/>
      </a:accent1>
      <a:accent2>
        <a:srgbClr val="A8AB65"/>
      </a:accent2>
      <a:accent3>
        <a:srgbClr val="CBAC69"/>
      </a:accent3>
      <a:accent4>
        <a:srgbClr val="CF7330"/>
      </a:accent4>
      <a:accent5>
        <a:srgbClr val="B44C34"/>
      </a:accent5>
      <a:accent6>
        <a:srgbClr val="8C869B"/>
      </a:accent6>
      <a:hlink>
        <a:srgbClr val="0000FF"/>
      </a:hlink>
      <a:folHlink>
        <a:srgbClr val="FF00FF"/>
      </a:folHlink>
    </a:clrScheme>
    <a:fontScheme name="New_Template9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522454"/>
            <a:satOff val="1153"/>
            <a:lumOff val="13444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DIN Alternate"/>
            <a:ea typeface="DIN Alternate"/>
            <a:cs typeface="DIN Alternate"/>
            <a:sym typeface="DIN Alternat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747676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1400"/>
          </a:spcBef>
          <a:spcAft>
            <a:spcPts val="0"/>
          </a:spcAft>
          <a:buClrTx/>
          <a:buSzTx/>
          <a:buFontTx/>
          <a:buNone/>
          <a:tabLst/>
          <a:defRPr b="0" baseline="0" cap="none" i="1" spc="28" strike="noStrike" sz="2800" u="none" kumimoji="0" normalizeH="0">
            <a:ln>
              <a:noFill/>
            </a:ln>
            <a:solidFill>
              <a:srgbClr val="5C5C5C"/>
            </a:solidFill>
            <a:effectLst/>
            <a:uFillTx/>
            <a:latin typeface="Iowan Old Style"/>
            <a:ea typeface="Iowan Old Style"/>
            <a:cs typeface="Iowan Old Style"/>
            <a:sym typeface="Iowan Old Sty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