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anaging distress and the menopause"/>
          <p:cNvSpPr txBox="1"/>
          <p:nvPr>
            <p:ph type="ctrTitle"/>
          </p:nvPr>
        </p:nvSpPr>
        <p:spPr>
          <a:xfrm>
            <a:off x="1270000" y="15494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Managing distress and the menopause</a:t>
            </a:r>
          </a:p>
        </p:txBody>
      </p:sp>
      <p:sp>
        <p:nvSpPr>
          <p:cNvPr id="120" name="Dr Venetia Young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3404"/>
            </a:pPr>
            <a:r>
              <a:t>Dr Venetia Young</a:t>
            </a:r>
          </a:p>
          <a:p>
            <a:pPr defTabSz="537463">
              <a:defRPr sz="3404"/>
            </a:pPr>
            <a:r>
              <a:t>Retired GP and Family Therapist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harles 7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Charles 72</a:t>
            </a:r>
          </a:p>
        </p:txBody>
      </p:sp>
      <p:sp>
        <p:nvSpPr>
          <p:cNvPr id="150" name="Crescendo angina with stent successfully put in coronary art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Crescendo angina with stent successfully put in coronary arteries</a:t>
            </a:r>
          </a:p>
          <a:p>
            <a:pPr/>
            <a:r>
              <a:t>Presented in surgery as emergency</a:t>
            </a:r>
          </a:p>
          <a:p>
            <a:pPr/>
            <a:r>
              <a:t>Hyperventilation, Panic attack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</a:t>
            </a:r>
          </a:p>
        </p:txBody>
      </p:sp>
      <p:sp>
        <p:nvSpPr>
          <p:cNvPr id="153" name="Ground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Grounding</a:t>
            </a:r>
          </a:p>
          <a:p>
            <a:pPr/>
            <a:r>
              <a:t>Slow breathing 7/11</a:t>
            </a:r>
          </a:p>
          <a:p>
            <a:pPr/>
            <a:r>
              <a:t>Explanation of how his body worked drawing stress flowchart</a:t>
            </a:r>
          </a:p>
          <a:p>
            <a:pPr/>
            <a:r>
              <a:t>“This has to be made into a chart for everyone to see. It’s so important to understand how your body works. Then you can take charge of your emotions.”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2700" y="2082800"/>
            <a:ext cx="10693400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tres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49833">
              <a:defRPr sz="6160"/>
            </a:pPr>
            <a:r>
              <a:t>Stress </a:t>
            </a:r>
          </a:p>
          <a:p>
            <a:pPr defTabSz="449833">
              <a:defRPr sz="6160"/>
            </a:pPr>
            <a:r>
              <a:t>Basic physiology of the breath</a:t>
            </a:r>
          </a:p>
        </p:txBody>
      </p:sp>
      <p:sp>
        <p:nvSpPr>
          <p:cNvPr id="160" name="Oxyg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Oxygen</a:t>
            </a:r>
          </a:p>
          <a:p>
            <a:pPr/>
            <a:r>
              <a:t>Carbon Dioxide</a:t>
            </a:r>
          </a:p>
          <a:p>
            <a:pPr/>
            <a:r>
              <a:t>Nitric oxide</a:t>
            </a:r>
          </a:p>
          <a:p>
            <a:pPr/>
            <a:r>
              <a:t>Magnesium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reathing and Women’s Heal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Breathing and Women’s Health</a:t>
            </a:r>
          </a:p>
        </p:txBody>
      </p:sp>
      <p:sp>
        <p:nvSpPr>
          <p:cNvPr id="163" name="Menstrual cycle - progester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/>
            </a:pPr>
            <a:r>
              <a:t>Menstrual cycle - progesterone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Painful periods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Premenstrual syndrome - over breathing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Pregnancy - breathe faster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Menopause - frontal lobe oestrogen receptors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Distress, anxiety, depression: antidepressants and CO2 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Osteoporosis and anxiety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Magnesiu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Magnesium</a:t>
            </a:r>
          </a:p>
        </p:txBody>
      </p:sp>
      <p:sp>
        <p:nvSpPr>
          <p:cNvPr id="166" name="Indigestion (pregnancy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4479" indent="-284479" defTabSz="373887">
              <a:spcBef>
                <a:spcPts val="2600"/>
              </a:spcBef>
              <a:defRPr sz="2048"/>
            </a:pPr>
            <a:r>
              <a:t>Indigestion (pregnancy)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Constipation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Severe asthma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Angina and arrythmias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Epilepsy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Migraine 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Mental health problems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Alcohol problems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Sleep</a:t>
            </a:r>
          </a:p>
          <a:p>
            <a:pPr marL="284479" indent="-284479" defTabSz="373887">
              <a:spcBef>
                <a:spcPts val="2600"/>
              </a:spcBef>
              <a:defRPr sz="2048"/>
            </a:pPr>
            <a:r>
              <a:t>Hypertension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agnesium rich fo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Magnesium rich foods</a:t>
            </a:r>
          </a:p>
        </p:txBody>
      </p:sp>
      <p:sp>
        <p:nvSpPr>
          <p:cNvPr id="169" name="Dark chocol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5600" indent="-355600" defTabSz="467359">
              <a:spcBef>
                <a:spcPts val="3300"/>
              </a:spcBef>
              <a:defRPr sz="2560"/>
            </a:pPr>
            <a:r>
              <a:t>Dark chocolate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Avocado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Nuts (almonds cashews brazils)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Legumes/beans lentils and chickpeas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Wholegrain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Fatty fish - salmon mackerel halibut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Bananas</a:t>
            </a:r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t>Leafy greens - kale and spinach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tress - autonomic nervous syst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Stress - autonomic nervous system</a:t>
            </a:r>
          </a:p>
        </p:txBody>
      </p:sp>
      <p:sp>
        <p:nvSpPr>
          <p:cNvPr id="172" name="Fight, fright, freeze response - sympathetic nervous syste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Fight, fright, freeze response - sympathetic nervous system</a:t>
            </a:r>
          </a:p>
          <a:p>
            <a:pPr/>
            <a:r>
              <a:t>Vagus nerve: heart, breathing, thinking, voice, facial recognition - parasympathetic nervous system</a:t>
            </a:r>
          </a:p>
          <a:p>
            <a:pPr/>
            <a:r>
              <a:t>Heart rate variability. </a:t>
            </a:r>
          </a:p>
          <a:p>
            <a:pPr/>
            <a:r>
              <a:t>Frontal lobes - thinking change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tress- neurosci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Stress- neuroscience</a:t>
            </a:r>
          </a:p>
        </p:txBody>
      </p:sp>
      <p:sp>
        <p:nvSpPr>
          <p:cNvPr id="175" name="Amygdal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Amygdala</a:t>
            </a:r>
          </a:p>
          <a:p>
            <a:pPr/>
            <a:r>
              <a:t>Limbic system</a:t>
            </a:r>
          </a:p>
          <a:p>
            <a:pPr/>
            <a:r>
              <a:t>Carbon dioxide monitoring centre</a:t>
            </a:r>
          </a:p>
          <a:p>
            <a:pPr/>
            <a:r>
              <a:t>Adverse childhood experiences (ACEs)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Better breat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Better breathing</a:t>
            </a:r>
          </a:p>
        </p:txBody>
      </p:sp>
      <p:sp>
        <p:nvSpPr>
          <p:cNvPr id="178" name="Nasal breath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/>
            </a:pPr>
            <a:r>
              <a:t>Nasal breathing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Slow 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Long breath out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Using diaphragm and base of lungs - horizontal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5.5 breaths per minute optimum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Mouth breathing at night - use micropore tape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Coherent breathing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stri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Ostrich</a:t>
            </a:r>
          </a:p>
        </p:txBody>
      </p:sp>
      <p:sp>
        <p:nvSpPr>
          <p:cNvPr id="12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9121" y="2285514"/>
            <a:ext cx="6694487" cy="6665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hat else does slow breathing help with?"/>
          <p:cNvSpPr txBox="1"/>
          <p:nvPr>
            <p:ph type="title"/>
          </p:nvPr>
        </p:nvSpPr>
        <p:spPr>
          <a:xfrm>
            <a:off x="1181100" y="254000"/>
            <a:ext cx="11099800" cy="2159000"/>
          </a:xfrm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What else does slow breathing help with?</a:t>
            </a:r>
          </a:p>
        </p:txBody>
      </p:sp>
      <p:sp>
        <p:nvSpPr>
          <p:cNvPr id="181" name="Worried thinking and problem solving…"/>
          <p:cNvSpPr txBox="1"/>
          <p:nvPr>
            <p:ph type="body" idx="1"/>
          </p:nvPr>
        </p:nvSpPr>
        <p:spPr>
          <a:xfrm>
            <a:off x="812800" y="23876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Worried thinking and problem solving</a:t>
            </a:r>
          </a:p>
          <a:p>
            <a:pPr/>
            <a:r>
              <a:t>Sleep</a:t>
            </a:r>
          </a:p>
          <a:p>
            <a:pPr/>
            <a:r>
              <a:t>Pain</a:t>
            </a:r>
          </a:p>
          <a:p>
            <a:pPr/>
            <a:r>
              <a:t>IBS, migraine and tension headaches, angina, blood pressure, asthma, osteoarthritis, epilepsy, irritable bladder, auto-immune conditions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 pill for every ill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pill for every ill?</a:t>
            </a:r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a pill for every ill 1.jpg" descr="a pill for every ill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3883" y="2246048"/>
            <a:ext cx="6286501" cy="628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pecific techniques for distr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Specific techniques for distress</a:t>
            </a:r>
          </a:p>
        </p:txBody>
      </p:sp>
      <p:sp>
        <p:nvSpPr>
          <p:cNvPr id="188" name="7/11 (How to Liberate yourself from Pain - Graham Brown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7/11 (How to Liberate yourself from Pain - Graham Browne)</a:t>
            </a:r>
          </a:p>
          <a:p>
            <a:pPr/>
            <a:r>
              <a:t>Box breathing. 4444 around a picture</a:t>
            </a:r>
          </a:p>
          <a:p>
            <a:pPr/>
            <a:r>
              <a:t>Paired breaths, stepped breaths</a:t>
            </a:r>
          </a:p>
          <a:p>
            <a:pPr/>
            <a:r>
              <a:t>Cupped hands (not a paper bag)</a:t>
            </a:r>
          </a:p>
          <a:p>
            <a:pPr/>
            <a:r>
              <a:t>Coherent breathing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7/11 breathing practi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7/11 breathing practice</a:t>
            </a:r>
          </a:p>
        </p:txBody>
      </p:sp>
      <p:sp>
        <p:nvSpPr>
          <p:cNvPr id="191" name="In to the count of 7 (think - stretch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to the count of 7 (think - stretch) </a:t>
            </a:r>
          </a:p>
          <a:p>
            <a:pPr/>
            <a:r>
              <a:t>Slight pause</a:t>
            </a:r>
          </a:p>
          <a:p>
            <a:pPr/>
            <a:r>
              <a:t>Out to the count of 11(think -relax and let go)</a:t>
            </a:r>
          </a:p>
          <a:p>
            <a:pPr/>
            <a:r>
              <a:t>Using belly</a:t>
            </a:r>
          </a:p>
          <a:p>
            <a:pPr/>
            <a:r>
              <a:t>Shoulders down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What do you as women need and want for your physical and mental health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0520">
              <a:defRPr sz="4800"/>
            </a:lvl1pPr>
          </a:lstStyle>
          <a:p>
            <a:pPr/>
            <a:r>
              <a:t>What do you as women need and want for your physical and mental health? </a:t>
            </a:r>
          </a:p>
        </p:txBody>
      </p:sp>
      <p:sp>
        <p:nvSpPr>
          <p:cNvPr id="194" name="G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5584" indent="-235584" defTabSz="309625">
              <a:spcBef>
                <a:spcPts val="2200"/>
              </a:spcBef>
              <a:defRPr sz="1695"/>
            </a:pPr>
            <a:r>
              <a:t>GP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Nurse - contraception and cervical cancer screening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Midwife and health visitor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Gynaecologist and obstetrician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Mammography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Breast surgeon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Cancer specialist for women’s issues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Urologist 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Incontinence nurse - bladder and bowel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Pelvic floor physio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Psychosexual counsellor</a:t>
            </a:r>
          </a:p>
          <a:p>
            <a:pPr marL="235584" indent="-235584" defTabSz="309625">
              <a:spcBef>
                <a:spcPts val="2200"/>
              </a:spcBef>
              <a:defRPr sz="1695"/>
            </a:pPr>
            <a:r>
              <a:t>Psychiatrist, psychologist, psychiatric nurse, counsellor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rchipelago medic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Archipelago medicine</a:t>
            </a:r>
          </a:p>
        </p:txBody>
      </p:sp>
      <p:sp>
        <p:nvSpPr>
          <p:cNvPr id="19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0683" y="2353458"/>
            <a:ext cx="8657434" cy="8384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loser to ho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Closer to home</a:t>
            </a:r>
          </a:p>
        </p:txBody>
      </p:sp>
      <p:sp>
        <p:nvSpPr>
          <p:cNvPr id="201" name="Personal coa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2976"/>
            </a:pPr>
            <a:r>
              <a:t>Personal coach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Personal trainer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Pilates/yoga/tai chi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Nutritionist/dietician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Well-being advisor/sign-poster</a:t>
            </a:r>
          </a:p>
          <a:p>
            <a:pPr marL="413384" indent="-413384" defTabSz="543305">
              <a:spcBef>
                <a:spcPts val="3900"/>
              </a:spcBef>
              <a:defRPr sz="2976"/>
            </a:pPr>
            <a:r>
              <a:t>Breath coach</a:t>
            </a:r>
          </a:p>
          <a:p>
            <a:pPr marL="413384" indent="-413384" defTabSz="543305">
              <a:spcBef>
                <a:spcPts val="3900"/>
              </a:spcBef>
              <a:defRPr b="1" sz="2976" u="sng"/>
            </a:pPr>
            <a:r>
              <a:t>Well-informed friends/family/community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Resources</a:t>
            </a:r>
          </a:p>
        </p:txBody>
      </p:sp>
      <p:sp>
        <p:nvSpPr>
          <p:cNvPr id="204" name="James Nestor - Breath…"/>
          <p:cNvSpPr txBox="1"/>
          <p:nvPr>
            <p:ph type="body" idx="1"/>
          </p:nvPr>
        </p:nvSpPr>
        <p:spPr>
          <a:xfrm>
            <a:off x="850900" y="24384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James Nestor - Breath</a:t>
            </a:r>
          </a:p>
          <a:p>
            <a:pPr/>
            <a:r>
              <a:t>Patrick Mckeown - Oxygen Advantage and the Breathing Cure</a:t>
            </a:r>
          </a:p>
          <a:p>
            <a:pPr/>
            <a:r>
              <a:t>Louise Newsom Health </a:t>
            </a:r>
          </a:p>
          <a:p>
            <a:pPr/>
            <a:r>
              <a:t>Menopause support uk</a:t>
            </a:r>
          </a:p>
          <a:p>
            <a:pPr/>
            <a:r>
              <a:t>Bloody Amazing Facebook</a:t>
            </a:r>
          </a:p>
          <a:p>
            <a:pPr/>
            <a:r>
              <a:t>Radical Birds Facebook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Birds of a feath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Birds of a feather</a:t>
            </a:r>
          </a:p>
        </p:txBody>
      </p:sp>
      <p:sp>
        <p:nvSpPr>
          <p:cNvPr id="20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2244" y="2127642"/>
            <a:ext cx="8623301" cy="866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hank you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  <p:sp>
        <p:nvSpPr>
          <p:cNvPr id="211" name="Body"/>
          <p:cNvSpPr txBox="1"/>
          <p:nvPr>
            <p:ph type="body" idx="1"/>
          </p:nvPr>
        </p:nvSpPr>
        <p:spPr>
          <a:xfrm>
            <a:off x="1114002" y="2590799"/>
            <a:ext cx="10938298" cy="639539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2" name="red-admiral-6683418_1280.jpeg" descr="red-admiral-6683418_128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00" y="2229324"/>
            <a:ext cx="12483824" cy="7022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y are we her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are we here?</a:t>
            </a:r>
          </a:p>
        </p:txBody>
      </p:sp>
      <p:sp>
        <p:nvSpPr>
          <p:cNvPr id="127" name="Over a cuppa……..a plan was hatch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825" indent="-377825" defTabSz="496570">
              <a:spcBef>
                <a:spcPts val="3500"/>
              </a:spcBef>
              <a:defRPr sz="2720"/>
            </a:pPr>
            <a:r>
              <a:t>Over a cuppa……..a plan was hatched</a:t>
            </a:r>
          </a:p>
          <a:p>
            <a:pPr marL="377825" indent="-377825" defTabSz="496570">
              <a:spcBef>
                <a:spcPts val="3500"/>
              </a:spcBef>
              <a:defRPr sz="2720"/>
            </a:pPr>
            <a:r>
              <a:t>Writing articles in BJGP - James Rebanks books</a:t>
            </a:r>
          </a:p>
          <a:p>
            <a:pPr marL="377825" indent="-377825" defTabSz="496570">
              <a:spcBef>
                <a:spcPts val="3500"/>
              </a:spcBef>
              <a:defRPr sz="2720"/>
            </a:pPr>
            <a:r>
              <a:t>Patients as flocks, GP as shepherd, practice staff as sheep dogs</a:t>
            </a:r>
          </a:p>
          <a:p>
            <a:pPr marL="377825" indent="-377825" defTabSz="496570">
              <a:spcBef>
                <a:spcPts val="3500"/>
              </a:spcBef>
              <a:defRPr sz="2720"/>
            </a:pPr>
            <a:r>
              <a:t>Back out into community, educating and empowering across several long term conditions: asthma, heart disease, mens health……</a:t>
            </a:r>
          </a:p>
          <a:p>
            <a:pPr marL="377825" indent="-377825" defTabSz="496570">
              <a:spcBef>
                <a:spcPts val="3500"/>
              </a:spcBef>
              <a:defRPr sz="2720"/>
            </a:pPr>
            <a:r>
              <a:t>Start with menopause - because menopausal women are the lynchpin of their families and communities and have loads of symptoms. </a:t>
            </a:r>
          </a:p>
          <a:p>
            <a:pPr marL="377825" indent="-377825" defTabSz="496570">
              <a:spcBef>
                <a:spcPts val="3500"/>
              </a:spcBef>
              <a:defRPr sz="2720"/>
            </a:pPr>
            <a:r>
              <a:t>Previous experience x3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There is no more creative force in the world than the menopausal woman with zest.…"/>
          <p:cNvSpPr txBox="1"/>
          <p:nvPr>
            <p:ph type="body" idx="1"/>
          </p:nvPr>
        </p:nvSpPr>
        <p:spPr>
          <a:xfrm>
            <a:off x="1574800" y="16256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3950">
                <a:latin typeface="Helvetica"/>
                <a:ea typeface="Helvetica"/>
                <a:cs typeface="Helvetica"/>
                <a:sym typeface="Helvetica"/>
              </a:defRPr>
            </a:pPr>
            <a:r>
              <a:t>There is no more creative force in the world than the menopausal woman with zest.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400">
                <a:solidFill>
                  <a:srgbClr val="99999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— Margaret Mead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nd the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And then…</a:t>
            </a:r>
          </a:p>
        </p:txBody>
      </p:sp>
      <p:sp>
        <p:nvSpPr>
          <p:cNvPr id="130" name="Radical Birds: Group of like minded women with a passion for community and especially for getting women’s and girls’ voices heard from the cradle to the grave. As people not patients.…"/>
          <p:cNvSpPr txBox="1"/>
          <p:nvPr>
            <p:ph type="body" idx="1"/>
          </p:nvPr>
        </p:nvSpPr>
        <p:spPr>
          <a:xfrm>
            <a:off x="11557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2500"/>
              </a:spcBef>
              <a:defRPr sz="1920"/>
            </a:pPr>
            <a:r>
              <a:t>Radical Birds: Group of like minded women with a passion for community and especially for getting women’s and girls’ voices heard from the cradle to the grave. As people not patients.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t>Other working GPs interested especially in terms of rewilding General Practice and thinking differently. 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b="1"/>
              <a:t>CHOC</a:t>
            </a:r>
            <a:r>
              <a:t> keen to support it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b="1"/>
              <a:t>Dr Cath Munro</a:t>
            </a:r>
            <a:r>
              <a:t> Kendal - Menopause cafes in South Cumbria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t>She wants every GP in Cumbria to know the basics of the menopause, some to develop a special interest and others like her to get the full British Menopause Society training.   A menopause clinic supported properly by community groups. Local research for our rural communities.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t>CHOC training in September.  RCGP Cumbria faculty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rPr b="1"/>
              <a:t>Radical Birds</a:t>
            </a:r>
            <a:r>
              <a:t> want women’s empowerment across Eden: Appleby, Kirkby Stephen, Shap, Alston, Penrith. Awareness, information and learning together. Menopause champions in lots of surprising places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eginning in Temple Sowerby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Beginning in Temple Sowerby.</a:t>
            </a:r>
          </a:p>
        </p:txBody>
      </p:sp>
      <p:sp>
        <p:nvSpPr>
          <p:cNvPr id="133" name="Aware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Awareness</a:t>
            </a:r>
          </a:p>
          <a:p>
            <a:pPr/>
            <a:r>
              <a:t>Information - resources </a:t>
            </a:r>
          </a:p>
          <a:p>
            <a:pPr/>
            <a:r>
              <a:t>Listening and learning together</a:t>
            </a:r>
          </a:p>
          <a:p>
            <a:pPr/>
            <a:r>
              <a:t>Asking for what you need next</a:t>
            </a:r>
          </a:p>
          <a:p>
            <a:pPr/>
          </a:p>
          <a:p>
            <a:pPr/>
            <a:r>
              <a:t>Post it notes galore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408" y="3230960"/>
            <a:ext cx="11099801" cy="6061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Menopause and imaginal cel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Menopause and imaginal cells</a:t>
            </a:r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red-admiral-3978413_1280.jpeg" descr="red-admiral-3978413_128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7693" y="2556858"/>
            <a:ext cx="5131654" cy="7567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he journey of the female bod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The journey of the female body</a:t>
            </a:r>
          </a:p>
        </p:txBody>
      </p:sp>
      <p:sp>
        <p:nvSpPr>
          <p:cNvPr id="144" name="First peri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1155" indent="-351155" defTabSz="461518">
              <a:spcBef>
                <a:spcPts val="3300"/>
              </a:spcBef>
              <a:defRPr sz="2528"/>
            </a:pPr>
            <a:r>
              <a:t>First period</a:t>
            </a:r>
          </a:p>
          <a:p>
            <a:pPr marL="351155" indent="-351155" defTabSz="461518">
              <a:spcBef>
                <a:spcPts val="3300"/>
              </a:spcBef>
              <a:defRPr sz="2528"/>
            </a:pPr>
            <a:r>
              <a:t>Coils and pills</a:t>
            </a:r>
          </a:p>
          <a:p>
            <a:pPr marL="351155" indent="-351155" defTabSz="461518">
              <a:spcBef>
                <a:spcPts val="3300"/>
              </a:spcBef>
              <a:defRPr sz="2528"/>
            </a:pPr>
            <a:r>
              <a:t>3 babies under 4 for a week. Breastfeeding didn’t work as a contraceptive</a:t>
            </a:r>
          </a:p>
          <a:p>
            <a:pPr marL="351155" indent="-351155" defTabSz="461518">
              <a:spcBef>
                <a:spcPts val="3300"/>
              </a:spcBef>
              <a:defRPr sz="2528"/>
            </a:pPr>
            <a:r>
              <a:t>Miscarriage- mid trimester </a:t>
            </a:r>
          </a:p>
          <a:p>
            <a:pPr marL="351155" indent="-351155" defTabSz="461518">
              <a:spcBef>
                <a:spcPts val="3300"/>
              </a:spcBef>
              <a:defRPr sz="2528"/>
            </a:pPr>
            <a:r>
              <a:t>Floods</a:t>
            </a:r>
          </a:p>
          <a:p>
            <a:pPr marL="351155" indent="-351155" defTabSz="461518">
              <a:spcBef>
                <a:spcPts val="3300"/>
              </a:spcBef>
              <a:defRPr sz="2528"/>
            </a:pPr>
            <a:r>
              <a:t>Last period and post-menopausal bleed</a:t>
            </a:r>
          </a:p>
          <a:p>
            <a:pPr marL="351155" indent="-351155" defTabSz="461518">
              <a:spcBef>
                <a:spcPts val="3300"/>
              </a:spcBef>
              <a:defRPr sz="2528"/>
            </a:pPr>
            <a:r>
              <a:t>Work and migraine </a:t>
            </a:r>
          </a:p>
          <a:p>
            <a:pPr marL="351155" indent="-351155" defTabSz="461518">
              <a:spcBef>
                <a:spcPts val="3300"/>
              </a:spcBef>
              <a:defRPr sz="2528"/>
            </a:pPr>
            <a:r>
              <a:t>Now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etty 5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Betty 58</a:t>
            </a:r>
          </a:p>
        </p:txBody>
      </p:sp>
      <p:sp>
        <p:nvSpPr>
          <p:cNvPr id="147" name="Consulted frequently with headache, back pain, hip pain, indigestion, palpitations, mild asthma and raised B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Consulted frequently with headache, back pain, hip pain, indigestion, palpitations, mild asthma and raised BP</a:t>
            </a:r>
          </a:p>
          <a:p>
            <a:pPr/>
            <a:r>
              <a:t>Frequent attenders audit</a:t>
            </a:r>
          </a:p>
          <a:p>
            <a:pPr/>
            <a:r>
              <a:t>Family tree</a:t>
            </a:r>
          </a:p>
          <a:p>
            <a:pPr/>
            <a:r>
              <a:t>Problem solving, Eden Carers (aromatherapy), explained how stress gets in the body, relaxation technique, </a:t>
            </a:r>
          </a:p>
          <a:p>
            <a:pPr/>
            <a:r>
              <a:t>‘Women Who Love Too Much’ by Robin Norwood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